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1" r:id="rId1"/>
  </p:sldMasterIdLst>
  <p:notesMasterIdLst>
    <p:notesMasterId r:id="rId25"/>
  </p:notesMasterIdLst>
  <p:sldIdLst>
    <p:sldId id="256" r:id="rId2"/>
    <p:sldId id="257" r:id="rId3"/>
    <p:sldId id="258" r:id="rId4"/>
    <p:sldId id="265" r:id="rId5"/>
    <p:sldId id="261" r:id="rId6"/>
    <p:sldId id="260" r:id="rId7"/>
    <p:sldId id="267" r:id="rId8"/>
    <p:sldId id="268" r:id="rId9"/>
    <p:sldId id="266" r:id="rId10"/>
    <p:sldId id="269" r:id="rId11"/>
    <p:sldId id="270" r:id="rId12"/>
    <p:sldId id="271" r:id="rId13"/>
    <p:sldId id="272" r:id="rId14"/>
    <p:sldId id="273" r:id="rId15"/>
    <p:sldId id="277" r:id="rId16"/>
    <p:sldId id="274" r:id="rId17"/>
    <p:sldId id="278" r:id="rId18"/>
    <p:sldId id="279" r:id="rId19"/>
    <p:sldId id="280" r:id="rId20"/>
    <p:sldId id="275" r:id="rId21"/>
    <p:sldId id="276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091" autoAdjust="0"/>
  </p:normalViewPr>
  <p:slideViewPr>
    <p:cSldViewPr snapToGrid="0">
      <p:cViewPr varScale="1">
        <p:scale>
          <a:sx n="63" d="100"/>
          <a:sy n="63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BB746-A500-4A94-B05A-69DD4FBB2182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FF6C3-3CAB-4BF9-9BCC-81F966C761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03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3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1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1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Phialine</a:t>
            </a:r>
            <a:r>
              <a:rPr lang="en-GB" dirty="0"/>
              <a:t>: bowl or saucer shaped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31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Phialine</a:t>
            </a:r>
            <a:r>
              <a:rPr lang="en-GB" dirty="0"/>
              <a:t>: bowl or saucer shaped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130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Phialine</a:t>
            </a:r>
            <a:r>
              <a:rPr lang="en-GB" dirty="0"/>
              <a:t>: bowl or saucer shaped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12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97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3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11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543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3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886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83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FF6C3-3CAB-4BF9-9BCC-81F966C761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2681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0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534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70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35889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8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03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55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333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3703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887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FE204A1-B68C-45DD-9D4E-2DB13F901DAF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EF03F1-29BA-45A8-A92D-A8E558620EC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022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482618"/>
            <a:ext cx="8361229" cy="185559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 of foraminifera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702447"/>
            <a:ext cx="6831673" cy="154318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Rizwan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Geology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Swabi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79905" y="2820027"/>
            <a:ext cx="6831673" cy="688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43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40" y="441960"/>
            <a:ext cx="9723120" cy="780288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Annular Discoidal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chambers are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planispiral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the later ones added as annular rings (concentric).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ring-like later chambers are commonly subdivided by secondary septa into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chamberlets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400" dirty="0"/>
              <a:t> </a:t>
            </a:r>
            <a:br>
              <a:rPr lang="en-US" sz="2400" dirty="0"/>
            </a:b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8E903-AEFF-428C-B1C9-9CFACAA9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" t="8306" r="10602" b="9870"/>
          <a:stretch/>
        </p:blipFill>
        <p:spPr>
          <a:xfrm>
            <a:off x="1405131" y="3068002"/>
            <a:ext cx="5265244" cy="302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4053C-6773-4586-B82E-CBA6569B7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14" y="3068002"/>
            <a:ext cx="4195746" cy="30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40" y="91440"/>
            <a:ext cx="10027920" cy="697992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Annular Complex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have annular discoidal 'equatorial' layer and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layers of lateral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chamberlets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each side, giving a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generally flattened spheroidal shape.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have two layer of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chamberlets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i.e. equatorial layer and lateral layers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400" dirty="0"/>
              <a:t> </a:t>
            </a:r>
            <a:br>
              <a:rPr lang="en-US" sz="2400" dirty="0"/>
            </a:b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66FAB-3F3D-4D84-AD57-8FB70058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" t="5185"/>
          <a:stretch/>
        </p:blipFill>
        <p:spPr>
          <a:xfrm>
            <a:off x="817345" y="3334102"/>
            <a:ext cx="6410389" cy="2854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BEB39-4680-4A4C-BF04-4E712D7BC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216" y="3320534"/>
            <a:ext cx="4694236" cy="29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F84C-1D06-452F-832F-8211D7F1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889D-7638-4EE3-9EEC-F28CF191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-up of some rocks&#10;&#10;Description automatically generated with low confidence">
            <a:extLst>
              <a:ext uri="{FF2B5EF4-FFF2-40B4-BE49-F238E27FC236}">
                <a16:creationId xmlns:a16="http://schemas.microsoft.com/office/drawing/2014/main" id="{D700B408-FBA0-43F1-A10E-74023534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51" y="3560575"/>
            <a:ext cx="8552993" cy="317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7379A-900A-4AC6-BB43-61F072F6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38" y="115532"/>
            <a:ext cx="5879252" cy="34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7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20332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APERTURE AND THEIR TYPES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10692"/>
            <a:ext cx="9729538" cy="73828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aperture is the primary opening of the  test to the outside environment.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Apertures  vary in size and shape (Fig) and the shape  is most often a function of the shape of the  chamber on which they are located.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main types of aperture are;</a:t>
            </a:r>
          </a:p>
          <a:p>
            <a:pPr marL="2244852" lvl="4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Aperture</a:t>
            </a:r>
          </a:p>
          <a:p>
            <a:pPr marL="2244852" lvl="4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Relict Aperture</a:t>
            </a:r>
          </a:p>
          <a:p>
            <a:pPr marL="2244852" lvl="4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Apertures</a:t>
            </a:r>
            <a:br>
              <a:rPr lang="en-US" dirty="0"/>
            </a:br>
            <a:br>
              <a:rPr lang="en-US" sz="2000" dirty="0"/>
            </a:br>
            <a:br>
              <a:rPr lang="en-US" sz="2800" dirty="0"/>
            </a:br>
            <a:br>
              <a:rPr lang="en-US" sz="3200" dirty="0"/>
            </a:b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9706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Aperture and Their Types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49437"/>
            <a:ext cx="9881938" cy="73828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Primary Aperture: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Characteristically one aperture termed the  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aperture and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distinguishes the apertural side of the foraminifer.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may be terminal, areal, basal, extra-umbilical or umbilical.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shape varies widely, for example rounded, bottle-necked (</a:t>
            </a:r>
            <a:r>
              <a:rPr lang="en-US" sz="2800" b="0" i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phialine</a:t>
            </a:r>
            <a:r>
              <a:rPr lang="en-US" sz="28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radiate, dendritic, sieve-like (cribrate), cruciform, slit- or loop-shaped.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28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Eocene planktonic genus </a:t>
            </a:r>
            <a:r>
              <a:rPr lang="en-US" sz="2800" dirty="0" err="1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Globigerinitheca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Supplementary Apertures: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two or more apertures occur on a single chamber are termed as supplementary apertures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endParaRPr lang="en-US" sz="1800" b="0" i="0" dirty="0">
              <a:solidFill>
                <a:srgbClr val="000000"/>
              </a:solidFill>
              <a:effectLst/>
              <a:latin typeface="Times-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</a:t>
            </a:r>
            <a:br>
              <a:rPr lang="en-US" sz="2400" dirty="0"/>
            </a:b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8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FCA3-1D6A-4548-9A43-1F8A123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D2A5-D185-40F8-9066-D66BCC6E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89424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Relict Aperture: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aperture of a  chamber that was once the final chamber of a  test may remain visible after another chamber has been added.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Rotalipora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4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49437"/>
            <a:ext cx="9729538" cy="73828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endParaRPr lang="en-US" sz="1800" b="0" i="0" dirty="0">
              <a:solidFill>
                <a:srgbClr val="000000"/>
              </a:solidFill>
              <a:effectLst/>
              <a:latin typeface="Times-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</a:t>
            </a:r>
            <a:br>
              <a:rPr lang="en-US" sz="2400" dirty="0"/>
            </a:b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4BDAE1-9D87-4DD2-80E3-36295D83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12" y="2338074"/>
            <a:ext cx="1842388" cy="380495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end of tube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01ED5-985F-487C-A6C7-CADD4C060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4973" r="70599" b="81587"/>
          <a:stretch/>
        </p:blipFill>
        <p:spPr bwMode="auto">
          <a:xfrm>
            <a:off x="822969" y="773229"/>
            <a:ext cx="1517075" cy="15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3DC5BB1-0491-411F-A7CB-1BA130B2A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8" t="5696" r="45688" b="82406"/>
          <a:stretch/>
        </p:blipFill>
        <p:spPr bwMode="auto">
          <a:xfrm>
            <a:off x="2534912" y="797870"/>
            <a:ext cx="1617212" cy="154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B81C030-76BC-4FE7-9B18-04A872D2A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2" t="6762" r="6248" b="82274"/>
          <a:stretch/>
        </p:blipFill>
        <p:spPr bwMode="auto">
          <a:xfrm>
            <a:off x="4281760" y="902265"/>
            <a:ext cx="2631921" cy="141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B70A45F-35B8-4714-B77A-60B7A482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21667" r="68611" b="61450"/>
          <a:stretch/>
        </p:blipFill>
        <p:spPr bwMode="auto">
          <a:xfrm>
            <a:off x="7058529" y="819319"/>
            <a:ext cx="1423158" cy="168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D0FF6F7-F3E2-47C3-BAEC-680164851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0" t="20943" r="44797" b="59052"/>
          <a:stretch/>
        </p:blipFill>
        <p:spPr bwMode="auto">
          <a:xfrm>
            <a:off x="8657074" y="613204"/>
            <a:ext cx="1223325" cy="225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B19753B-9D2A-4ECF-A3F7-48B125FE5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8" t="19632" r="14008" b="61327"/>
          <a:stretch/>
        </p:blipFill>
        <p:spPr bwMode="auto">
          <a:xfrm>
            <a:off x="10195250" y="725030"/>
            <a:ext cx="1505415" cy="2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6798FB-5EC0-4D6C-BEC4-663EBF11C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42454" r="68386" b="41690"/>
          <a:stretch/>
        </p:blipFill>
        <p:spPr bwMode="auto">
          <a:xfrm>
            <a:off x="886930" y="2927213"/>
            <a:ext cx="1592352" cy="19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B5E-5804-49C6-9D8E-020FE7B3D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533" y="3808852"/>
            <a:ext cx="3148913" cy="1322965"/>
          </a:xfrm>
          <a:prstGeom prst="rect">
            <a:avLst/>
          </a:prstGeom>
        </p:spPr>
      </p:pic>
      <p:sp>
        <p:nvSpPr>
          <p:cNvPr id="15" name="Title 4">
            <a:extLst>
              <a:ext uri="{FF2B5EF4-FFF2-40B4-BE49-F238E27FC236}">
                <a16:creationId xmlns:a16="http://schemas.microsoft.com/office/drawing/2014/main" id="{AA9BA2B1-CDDC-4CED-9416-F67BABEE0948}"/>
              </a:ext>
            </a:extLst>
          </p:cNvPr>
          <p:cNvSpPr txBox="1">
            <a:spLocks/>
          </p:cNvSpPr>
          <p:nvPr/>
        </p:nvSpPr>
        <p:spPr>
          <a:xfrm>
            <a:off x="2484289" y="2327006"/>
            <a:ext cx="1949871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radiate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99148EA-47DA-4BB1-BDFF-6948B17BE81F}"/>
              </a:ext>
            </a:extLst>
          </p:cNvPr>
          <p:cNvSpPr txBox="1">
            <a:spLocks/>
          </p:cNvSpPr>
          <p:nvPr/>
        </p:nvSpPr>
        <p:spPr>
          <a:xfrm>
            <a:off x="4708568" y="2293126"/>
            <a:ext cx="1949871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slit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2660C2D-6EE9-4877-85F0-99F2F305F996}"/>
              </a:ext>
            </a:extLst>
          </p:cNvPr>
          <p:cNvSpPr txBox="1">
            <a:spLocks/>
          </p:cNvSpPr>
          <p:nvPr/>
        </p:nvSpPr>
        <p:spPr>
          <a:xfrm>
            <a:off x="7163890" y="2471415"/>
            <a:ext cx="1949871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umbilical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DDAF0-F7CD-4EDB-B0A5-DB29FFED9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89" y="3169433"/>
            <a:ext cx="5846264" cy="2835875"/>
          </a:xfrm>
          <a:prstGeom prst="rect">
            <a:avLst/>
          </a:prstGeom>
        </p:spPr>
      </p:pic>
      <p:sp>
        <p:nvSpPr>
          <p:cNvPr id="20" name="Title 4">
            <a:extLst>
              <a:ext uri="{FF2B5EF4-FFF2-40B4-BE49-F238E27FC236}">
                <a16:creationId xmlns:a16="http://schemas.microsoft.com/office/drawing/2014/main" id="{55F07DB8-695D-4914-A35A-2BA219A326B8}"/>
              </a:ext>
            </a:extLst>
          </p:cNvPr>
          <p:cNvSpPr txBox="1">
            <a:spLocks/>
          </p:cNvSpPr>
          <p:nvPr/>
        </p:nvSpPr>
        <p:spPr>
          <a:xfrm>
            <a:off x="8529171" y="2816238"/>
            <a:ext cx="1949871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shaped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BD4B99FA-13FB-4AA0-9E15-426741410629}"/>
              </a:ext>
            </a:extLst>
          </p:cNvPr>
          <p:cNvSpPr txBox="1">
            <a:spLocks/>
          </p:cNvSpPr>
          <p:nvPr/>
        </p:nvSpPr>
        <p:spPr>
          <a:xfrm>
            <a:off x="9970354" y="2803675"/>
            <a:ext cx="2107492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Interio marginal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AE2F2476-8D1E-45F1-B1B4-50DFEAC04C5F}"/>
              </a:ext>
            </a:extLst>
          </p:cNvPr>
          <p:cNvSpPr txBox="1">
            <a:spLocks/>
          </p:cNvSpPr>
          <p:nvPr/>
        </p:nvSpPr>
        <p:spPr>
          <a:xfrm>
            <a:off x="612052" y="4918111"/>
            <a:ext cx="2512120" cy="380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Interirio marginal multiple</a:t>
            </a:r>
          </a:p>
        </p:txBody>
      </p:sp>
    </p:spTree>
    <p:extLst>
      <p:ext uri="{BB962C8B-B14F-4D97-AF65-F5344CB8AC3E}">
        <p14:creationId xmlns:p14="http://schemas.microsoft.com/office/powerpoint/2010/main" val="375643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FA04-D600-418E-85C6-E4612730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1" y="685800"/>
            <a:ext cx="6014402" cy="5699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Toothplate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the internal part of an aperture.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toothplate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connects one aperture with the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preceding one and in many forms is a simple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sort of tube or trough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/>
            </a:br>
            <a:endParaRPr lang="en-US" sz="2400" b="1" i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adapertural depression: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depression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</a:t>
            </a:r>
            <a:b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apertural rim and the attached part of the toothplate.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09E3B-1E9C-434A-8BA7-C3B4F32F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322" y="685800"/>
            <a:ext cx="4873242" cy="37581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8D256C-C079-4F8B-A1C4-D2A122A21636}"/>
              </a:ext>
            </a:extLst>
          </p:cNvPr>
          <p:cNvGrpSpPr/>
          <p:nvPr/>
        </p:nvGrpSpPr>
        <p:grpSpPr>
          <a:xfrm>
            <a:off x="7028949" y="4616779"/>
            <a:ext cx="4074478" cy="1011243"/>
            <a:chOff x="6702889" y="1025639"/>
            <a:chExt cx="4074478" cy="10112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50D88E-405F-4954-B2D1-16333DF77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6465" b="-6639"/>
            <a:stretch/>
          </p:blipFill>
          <p:spPr>
            <a:xfrm>
              <a:off x="6702889" y="1025639"/>
              <a:ext cx="1271179" cy="3351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BBFF7F-8482-4CD1-99CB-4D03AA61A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80" t="2381" r="2437" b="649"/>
            <a:stretch/>
          </p:blipFill>
          <p:spPr>
            <a:xfrm>
              <a:off x="6702889" y="1732082"/>
              <a:ext cx="4074478" cy="304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D0EC81-F445-44D0-A4C1-363E2368C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91" r="54555" b="-4544"/>
            <a:stretch/>
          </p:blipFill>
          <p:spPr>
            <a:xfrm>
              <a:off x="6702889" y="1382150"/>
              <a:ext cx="2888343" cy="328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630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1B15-87FC-4C2B-A983-2C5DD9EA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2597"/>
            <a:ext cx="9601200" cy="14859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OPENINGS WITHIN THE FORAMINIFERA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FB24-E003-411D-AE7C-F9018BA1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0173"/>
            <a:ext cx="9935029" cy="4532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Canal Systems: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rotaliacea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Orbitoidacea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canals are tabular cavities with in the shell material often between the two layers of a septal wall.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canal connects two chambers through a septum they are termed as stolons.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5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0789-A801-41E1-9007-C1614F1B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168C-5937-4A0F-9BFD-3C59B7A7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703944"/>
            <a:ext cx="6799943" cy="61540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Pores: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Pores are round,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sht</a:t>
            </a: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-like, or irregular openings approximately 5 to 6 </a:t>
            </a:r>
            <a:r>
              <a:rPr lang="en-US" sz="2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size.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perforate the test wall.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Pores are typical of both agglutinated and  hyaline Foraminifera and are one criterion  differentiating these groups from the  porcelaneous Foraminifera.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C3A41-F3A3-465D-96B1-45798D52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542" y="1265115"/>
            <a:ext cx="3454401" cy="34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1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515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 Shape and Arrangement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624919"/>
            <a:ext cx="9731829" cy="73828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great variety in the test shape and styles of chamber arrangement of foraminifera.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basis of chamber, foraminifera may be </a:t>
            </a:r>
          </a:p>
          <a:p>
            <a:pPr marL="2416302" lvl="4" indent="-5143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Unilocular</a:t>
            </a:r>
          </a:p>
          <a:p>
            <a:pPr marL="2416302" lvl="4" indent="-5143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Multilocular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Unilocular foraminifera are composed of a single chamber and posses an open end called as aperture.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may be no apparent opening in some globular and hemispherical attached forms, while in others there is a definite, restricted, consistently placed opening.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Multilocular foraminifera are composed of more than one chamber and divided by septas.</a:t>
            </a:r>
            <a:b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0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62276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ORNAMENTATIONS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49437"/>
            <a:ext cx="9729538" cy="738283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endParaRPr lang="en-US" sz="1800" b="0" i="0" dirty="0">
              <a:solidFill>
                <a:srgbClr val="000000"/>
              </a:solidFill>
              <a:effectLst/>
              <a:latin typeface="Times-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 </a:t>
            </a:r>
            <a:br>
              <a:rPr lang="en-US" sz="2400" dirty="0"/>
            </a:b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90F78C-047A-4EB6-A7BA-CE4AC77181FA}"/>
              </a:ext>
            </a:extLst>
          </p:cNvPr>
          <p:cNvSpPr txBox="1">
            <a:spLocks/>
          </p:cNvSpPr>
          <p:nvPr/>
        </p:nvSpPr>
        <p:spPr>
          <a:xfrm>
            <a:off x="1524000" y="1001837"/>
            <a:ext cx="9729538" cy="738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Spines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calcite rod normal to the test surface, thin, round, triangular to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triradiate in section, running through a hole in the outer lamella of planktic foraminifera.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Arises apparently from the median layer of the chamber wall. At its base it is surrounded by a more or less conical mound, the spine base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/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/>
            </a:br>
            <a:endParaRPr lang="en-US" sz="1800" dirty="0">
              <a:solidFill>
                <a:srgbClr val="000000"/>
              </a:solidFill>
              <a:latin typeface="Times-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Franklin Gothic Book" panose="020B0503020102020204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Times-Roman"/>
              </a:rPr>
              <a:t> </a:t>
            </a:r>
            <a:br>
              <a:rPr lang="en-US" sz="2400" dirty="0"/>
            </a:br>
            <a:endParaRPr lang="en-GB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5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4DAC-3651-40F8-AB3E-6CD3DDC6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93812-69D1-445D-B8AD-C55319344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pines in Planktonic Foraminifera">
            <a:extLst>
              <a:ext uri="{FF2B5EF4-FFF2-40B4-BE49-F238E27FC236}">
                <a16:creationId xmlns:a16="http://schemas.microsoft.com/office/drawing/2014/main" id="{32B6EE23-F7C1-48F7-A6D9-729D7F9AB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417" y="165733"/>
            <a:ext cx="4238626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nning electron microscopy pictures of foraminifera from plankton tow...  | Download Scientific Diagram">
            <a:extLst>
              <a:ext uri="{FF2B5EF4-FFF2-40B4-BE49-F238E27FC236}">
                <a16:creationId xmlns:a16="http://schemas.microsoft.com/office/drawing/2014/main" id="{A44C879C-6B3D-4A1C-ACAF-E8F8EB88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8" y="4449970"/>
            <a:ext cx="8739053" cy="21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ines in Planktonic Foraminifera">
            <a:extLst>
              <a:ext uri="{FF2B5EF4-FFF2-40B4-BE49-F238E27FC236}">
                <a16:creationId xmlns:a16="http://schemas.microsoft.com/office/drawing/2014/main" id="{E98DAB2B-692B-4161-886A-BBAB4509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15" y="165733"/>
            <a:ext cx="4238626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0F85-4459-4453-B1DD-55F9F1A8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E402-14A6-4A46-9319-05254A57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01039"/>
            <a:ext cx="7200900" cy="4459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Keel</a:t>
            </a:r>
          </a:p>
          <a:p>
            <a:pPr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peripheral thickening of the shell. </a:t>
            </a:r>
          </a:p>
          <a:p>
            <a:pPr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May be doubled in Cretaceous planktic foraminifera. </a:t>
            </a:r>
          </a:p>
          <a:p>
            <a:pPr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bilamellar foraminifera formed exclusively by the outer lamella and therefore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imperforate.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0D7EE-8D5B-444D-9BEB-7650908AC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"/>
          <a:stretch/>
        </p:blipFill>
        <p:spPr>
          <a:xfrm>
            <a:off x="6657842" y="4325259"/>
            <a:ext cx="4997131" cy="227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E07FB-F2EB-45E7-84EC-B437C492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835" y="69950"/>
            <a:ext cx="2164622" cy="420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8390F-7457-42B0-A38C-39746DDC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61" y="4325259"/>
            <a:ext cx="4964165" cy="22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29D3-DDCF-48A1-B64F-EFADDF5BA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23F1F-EF6E-46B5-A157-313882901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89429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Costae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raised ribs or ridges on test surface.</a:t>
            </a: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Shells having costae are called costate.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9AFC4-5D89-449F-A70F-A942DA7E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1"/>
          <a:stretch/>
        </p:blipFill>
        <p:spPr>
          <a:xfrm>
            <a:off x="8069943" y="828221"/>
            <a:ext cx="2496456" cy="48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1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472261"/>
            <a:ext cx="10254343" cy="73269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B14B5E-5A01-4457-AF70-B00CF278CDB1}"/>
              </a:ext>
            </a:extLst>
          </p:cNvPr>
          <p:cNvSpPr txBox="1">
            <a:spLocks/>
          </p:cNvSpPr>
          <p:nvPr/>
        </p:nvSpPr>
        <p:spPr>
          <a:xfrm>
            <a:off x="1371600" y="52091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0992A-D8E5-402B-9B5C-1B0EC04D7429}"/>
              </a:ext>
            </a:extLst>
          </p:cNvPr>
          <p:cNvSpPr txBox="1">
            <a:spLocks/>
          </p:cNvSpPr>
          <p:nvPr/>
        </p:nvSpPr>
        <p:spPr>
          <a:xfrm>
            <a:off x="1371599" y="688550"/>
            <a:ext cx="9731829" cy="7913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2E637-4112-494A-9FFA-AE199C91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1"/>
          <a:stretch/>
        </p:blipFill>
        <p:spPr>
          <a:xfrm>
            <a:off x="884699" y="1173480"/>
            <a:ext cx="11076653" cy="3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2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22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Multilocular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849437"/>
            <a:ext cx="9729538" cy="738283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chamber.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initial chamber is most  often spherical or oblate with an aperture.  Later chambers range in shape from tubular,  spherical, ovate to the several others.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chambers are added in a  variety of patterns termed chamber arrangements.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chamber arrangements are </a:t>
            </a:r>
          </a:p>
          <a:p>
            <a: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uniserial, biserial, triserial</a:t>
            </a:r>
          </a:p>
          <a:p>
            <a: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Planispiral</a:t>
            </a:r>
          </a:p>
          <a:p>
            <a: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Trochospiral</a:t>
            </a:r>
          </a:p>
          <a:p>
            <a: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Annular Discoidal</a:t>
            </a:r>
          </a:p>
          <a:p>
            <a: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Annular Complex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0000"/>
              <a:buNone/>
            </a:pPr>
            <a:br>
              <a:rPr lang="en-US" sz="3200" dirty="0"/>
            </a:br>
            <a:br>
              <a:rPr lang="en-US" sz="3600" dirty="0"/>
            </a:br>
            <a:endParaRPr lang="en-GB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86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472440"/>
            <a:ext cx="9731830" cy="781006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</a:pPr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Uniserial: </a:t>
            </a: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form of multilocular arrangement in which the chambers are arranged in a single series/row, either rectilinear (if it forms a straight series) or arcuate (if it forms a curved row).</a:t>
            </a:r>
          </a:p>
          <a:p>
            <a:pPr marL="514350" indent="-5143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</a:pPr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Biserial: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Chambers are arranged in two alternating rows.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8A1D8-3FF8-428A-9C78-C79B3FE0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05" y="3155363"/>
            <a:ext cx="806547" cy="264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E1F887-B5D0-484B-87DA-982575952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15" y="3056221"/>
            <a:ext cx="1563557" cy="2642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A092C-06C1-4ADB-B2BF-2AA7D6163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936" y="3075405"/>
            <a:ext cx="1577767" cy="2674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02E647-3E31-478D-9865-3C503C3F8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500" y="3075405"/>
            <a:ext cx="1009650" cy="2695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C1646-260C-4E5F-9F4F-FE20AA18D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854" y="2801084"/>
            <a:ext cx="1695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5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280" y="472440"/>
            <a:ext cx="9860280" cy="1485900"/>
          </a:xfrm>
        </p:spPr>
        <p:txBody>
          <a:bodyPr>
            <a:normAutofit/>
          </a:bodyPr>
          <a:lstStyle/>
          <a:p>
            <a:endParaRPr lang="en-GB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40" y="457200"/>
            <a:ext cx="9723120" cy="7385591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Coiled Arrangement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 series of chambers is arranged  spirally or coiled about an axis, the chambers  involved in one complete revolution are termed  a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whorl,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coil.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Planispiral: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type of arrangement the series of chambers is coiled in a single plane.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Evolute: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majority of previous coils are visible i.e. chambers of each turn (whorls) only touch the periphery of the preceding whorls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Involute: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degree to which one whorl  covers, or hides a previous one, is known as the  degree of involution.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Chambers of each turn (whorl) embrace/hides the previous whorls.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Symmetrical coiling i.e. may be either Planispiral evolute or Planispiral involute.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/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2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75190"/>
            <a:ext cx="9601200" cy="1485900"/>
          </a:xfrm>
        </p:spPr>
        <p:txBody>
          <a:bodyPr>
            <a:normAutofit/>
          </a:bodyPr>
          <a:lstStyle/>
          <a:p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Planispiral shell forms of coiled chambered cephalopods, illustrating... |  Download Scientific Diagram">
            <a:extLst>
              <a:ext uri="{FF2B5EF4-FFF2-40B4-BE49-F238E27FC236}">
                <a16:creationId xmlns:a16="http://schemas.microsoft.com/office/drawing/2014/main" id="{E1344C8E-F0EE-45BC-A5F9-DB8FAA134C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D33212-5412-4E49-B572-B8BE3C55F275}"/>
              </a:ext>
            </a:extLst>
          </p:cNvPr>
          <p:cNvGrpSpPr/>
          <p:nvPr/>
        </p:nvGrpSpPr>
        <p:grpSpPr>
          <a:xfrm>
            <a:off x="6398000" y="475190"/>
            <a:ext cx="5230120" cy="2981804"/>
            <a:chOff x="1090893" y="1201778"/>
            <a:chExt cx="5245714" cy="3250579"/>
          </a:xfrm>
        </p:grpSpPr>
        <p:pic>
          <p:nvPicPr>
            <p:cNvPr id="1028" name="Picture 4" descr="Planispiral shell forms of coiled chambered cephalopods, illustrating... |  Download Scientific Diagram">
              <a:extLst>
                <a:ext uri="{FF2B5EF4-FFF2-40B4-BE49-F238E27FC236}">
                  <a16:creationId xmlns:a16="http://schemas.microsoft.com/office/drawing/2014/main" id="{54E1DA70-F414-46BE-8D66-54D3FDB8F0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923"/>
            <a:stretch/>
          </p:blipFill>
          <p:spPr bwMode="auto">
            <a:xfrm>
              <a:off x="1090893" y="1201778"/>
              <a:ext cx="2691744" cy="3250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Planispiral shell forms of coiled chambered cephalopods, illustrating... |  Download Scientific Diagram">
              <a:extLst>
                <a:ext uri="{FF2B5EF4-FFF2-40B4-BE49-F238E27FC236}">
                  <a16:creationId xmlns:a16="http://schemas.microsoft.com/office/drawing/2014/main" id="{E011A82E-5242-4117-9AA6-ADA1EAEAD2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04"/>
            <a:stretch/>
          </p:blipFill>
          <p:spPr bwMode="auto">
            <a:xfrm>
              <a:off x="3816484" y="1201779"/>
              <a:ext cx="2520123" cy="325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AA2019C-6B0E-40C9-BA3B-89398185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5" t="26373" r="16305" b="50000"/>
          <a:stretch/>
        </p:blipFill>
        <p:spPr bwMode="auto">
          <a:xfrm>
            <a:off x="1077434" y="447196"/>
            <a:ext cx="5292306" cy="30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827BA-06CC-471B-A4E5-D591A6489B19}"/>
              </a:ext>
            </a:extLst>
          </p:cNvPr>
          <p:cNvGrpSpPr/>
          <p:nvPr/>
        </p:nvGrpSpPr>
        <p:grpSpPr>
          <a:xfrm>
            <a:off x="3940201" y="3546840"/>
            <a:ext cx="4972131" cy="2981804"/>
            <a:chOff x="1053746" y="3822967"/>
            <a:chExt cx="4384078" cy="25533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075704-9AF2-46E1-9EEA-AFB867789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4" t="9496" r="5452" b="8785"/>
            <a:stretch/>
          </p:blipFill>
          <p:spPr>
            <a:xfrm>
              <a:off x="3248145" y="3822967"/>
              <a:ext cx="2189679" cy="2553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964ADB-7458-4607-A4D8-1368A5E1C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99" t="10496" b="6566"/>
            <a:stretch/>
          </p:blipFill>
          <p:spPr>
            <a:xfrm>
              <a:off x="1053746" y="3853447"/>
              <a:ext cx="2189679" cy="2486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90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280" y="472440"/>
            <a:ext cx="9860280" cy="1485900"/>
          </a:xfrm>
        </p:spPr>
        <p:txBody>
          <a:bodyPr>
            <a:normAutofit/>
          </a:bodyPr>
          <a:lstStyle/>
          <a:p>
            <a:endParaRPr lang="en-GB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40" y="0"/>
            <a:ext cx="9723120" cy="78028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Trochospiral: </a:t>
            </a:r>
            <a:endParaRPr lang="en-US" sz="3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spiral does not lie in one  plane, but progresses up the axis of coiling,  the chamber arrangement becomes helicoidal  and is termed </a:t>
            </a:r>
            <a:r>
              <a:rPr lang="en-US" sz="3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trochospiral.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a coiled test the side of the foraminifer  showing the trace of the coil, or spiral, is  termed the </a:t>
            </a:r>
            <a:r>
              <a:rPr lang="en-US" sz="3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spiral side</a:t>
            </a:r>
            <a:r>
              <a:rPr lang="en-US" sz="3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opposite side is  termed the </a:t>
            </a:r>
            <a:r>
              <a:rPr lang="en-US" sz="3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umbilical side</a:t>
            </a:r>
            <a:r>
              <a:rPr lang="en-US" sz="3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i.e. 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involute side in trochospiral foraminifera, with only chambers of the final whorl visible.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umbilicus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0" i="0" dirty="0">
                <a:solidFill>
                  <a:srgbClr val="23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 at inner margins of chambers on umbilical side of test.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Asymmetrical type of coiling i.e. the upper side (dorsal) is evolute, and the inner side (ventral) is involute.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70000"/>
            </a:pP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umbilicus is filled, then called as </a:t>
            </a:r>
            <a:r>
              <a:rPr lang="en-US" sz="3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umbilical plug.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/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97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75190"/>
            <a:ext cx="9601200" cy="1485900"/>
          </a:xfrm>
        </p:spPr>
        <p:txBody>
          <a:bodyPr>
            <a:normAutofit/>
          </a:bodyPr>
          <a:lstStyle/>
          <a:p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CD7494-FAED-454A-8094-00A5F46D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39" t="5539" r="3578" b="489"/>
          <a:stretch/>
        </p:blipFill>
        <p:spPr>
          <a:xfrm>
            <a:off x="6313867" y="306495"/>
            <a:ext cx="3942653" cy="312888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760CB-D067-4AA3-81BB-D07D5496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49" y="3583703"/>
            <a:ext cx="5848435" cy="2975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E258F-D149-4AE0-ADA1-316B1B652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80" y="306495"/>
            <a:ext cx="4236720" cy="31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741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2729</TotalTime>
  <Words>1113</Words>
  <Application>Microsoft Office PowerPoint</Application>
  <PresentationFormat>Widescreen</PresentationFormat>
  <Paragraphs>122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Franklin Gothic Book</vt:lpstr>
      <vt:lpstr>Times New Roman</vt:lpstr>
      <vt:lpstr>Times-Roman</vt:lpstr>
      <vt:lpstr>Crop</vt:lpstr>
      <vt:lpstr>Morphology of foraminifera</vt:lpstr>
      <vt:lpstr>Chamber Shape and Arrangement</vt:lpstr>
      <vt:lpstr>PowerPoint Presentation</vt:lpstr>
      <vt:lpstr>Multilocular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APERTURE AND THEIR TYPES</vt:lpstr>
      <vt:lpstr>Aperture and Their Types</vt:lpstr>
      <vt:lpstr>PowerPoint Presentation</vt:lpstr>
      <vt:lpstr>Open end of tube</vt:lpstr>
      <vt:lpstr>PowerPoint Presentation</vt:lpstr>
      <vt:lpstr>OPENINGS WITHIN THE FORAMINIFERA TEST</vt:lpstr>
      <vt:lpstr>PowerPoint Presentation</vt:lpstr>
      <vt:lpstr>ORNAMENTATIONS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Guides in mineral exploration</dc:title>
  <dc:creator>Muhammad Rizwan</dc:creator>
  <cp:lastModifiedBy>Muhammad Rizwan</cp:lastModifiedBy>
  <cp:revision>374</cp:revision>
  <dcterms:created xsi:type="dcterms:W3CDTF">2017-12-15T13:29:56Z</dcterms:created>
  <dcterms:modified xsi:type="dcterms:W3CDTF">2022-01-18T05:31:50Z</dcterms:modified>
</cp:coreProperties>
</file>